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ejaVu Serif Bold" panose="020B0604020202020204" charset="0"/>
      <p:regular r:id="rId17"/>
    </p:embeddedFont>
    <p:embeddedFont>
      <p:font typeface="Open Sans" panose="020B0606030504020204" pitchFamily="34" charset="0"/>
      <p:regular r:id="rId18"/>
    </p:embeddedFont>
    <p:embeddedFont>
      <p:font typeface="Open Sans Bold" panose="020B0806030504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0" d="100"/>
          <a:sy n="30" d="100"/>
        </p:scale>
        <p:origin x="96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svg"/><Relationship Id="rId4" Type="http://schemas.openxmlformats.org/officeDocument/2006/relationships/image" Target="../media/image4.jpe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1.png"/><Relationship Id="rId5" Type="http://schemas.openxmlformats.org/officeDocument/2006/relationships/image" Target="../media/image5.png"/><Relationship Id="rId10" Type="http://schemas.openxmlformats.org/officeDocument/2006/relationships/image" Target="../media/image20.svg"/><Relationship Id="rId4" Type="http://schemas.openxmlformats.org/officeDocument/2006/relationships/image" Target="../media/image4.jpe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6.svg"/><Relationship Id="rId4" Type="http://schemas.openxmlformats.org/officeDocument/2006/relationships/image" Target="../media/image4.jpe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6590" y="8046315"/>
            <a:ext cx="3167835" cy="22406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340641" y="473562"/>
            <a:ext cx="1580769" cy="18144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6590" y="473562"/>
            <a:ext cx="3042604" cy="21300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994389" y="8392566"/>
            <a:ext cx="2313948" cy="154818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34751" y="3455441"/>
            <a:ext cx="14713850" cy="3094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-263">
                <a:solidFill>
                  <a:srgbClr val="2F5597"/>
                </a:solidFill>
                <a:latin typeface="Open Sans Bold"/>
              </a:rPr>
              <a:t>TURİZM TEKNOLOJİLERİ YARIŞMASI</a:t>
            </a:r>
          </a:p>
          <a:p>
            <a:pPr algn="ctr">
              <a:lnSpc>
                <a:spcPts val="7920"/>
              </a:lnSpc>
            </a:pPr>
            <a:endParaRPr lang="en-US" sz="6600" spc="-263">
              <a:solidFill>
                <a:srgbClr val="2F5597"/>
              </a:solidFill>
              <a:latin typeface="Open Sans Bold"/>
            </a:endParaRPr>
          </a:p>
          <a:p>
            <a:pPr algn="ctr">
              <a:lnSpc>
                <a:spcPts val="7920"/>
              </a:lnSpc>
            </a:pPr>
            <a:r>
              <a:rPr lang="en-US" sz="6600" spc="-263">
                <a:solidFill>
                  <a:srgbClr val="2F5597"/>
                </a:solidFill>
                <a:latin typeface="Open Sans Bold"/>
              </a:rPr>
              <a:t>SORU-CEVAP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6590" y="8046315"/>
            <a:ext cx="3167835" cy="22406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340641" y="473562"/>
            <a:ext cx="1580769" cy="18144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6590" y="473562"/>
            <a:ext cx="3042604" cy="21300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994389" y="8392566"/>
            <a:ext cx="2313948" cy="1548181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792454" y="8392566"/>
            <a:ext cx="1548188" cy="154818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034997" y="8392566"/>
            <a:ext cx="1548188" cy="1548181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246186" y="8377030"/>
            <a:ext cx="1563724" cy="1563718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2511" r="-2511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534425" y="4769715"/>
            <a:ext cx="10371636" cy="327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215">
                <a:solidFill>
                  <a:srgbClr val="02517B"/>
                </a:solidFill>
                <a:latin typeface="Open Sans Bold"/>
              </a:rPr>
              <a:t>Takım Adı: </a:t>
            </a:r>
            <a:r>
              <a:rPr lang="en-US" sz="5400" spc="-215">
                <a:solidFill>
                  <a:srgbClr val="D2584F"/>
                </a:solidFill>
                <a:latin typeface="Open Sans Bold"/>
              </a:rPr>
              <a:t>ROBOSHIFT</a:t>
            </a:r>
          </a:p>
          <a:p>
            <a:pPr algn="l">
              <a:lnSpc>
                <a:spcPts val="6480"/>
              </a:lnSpc>
            </a:pPr>
            <a:r>
              <a:rPr lang="en-US" sz="5400" spc="-215">
                <a:solidFill>
                  <a:srgbClr val="02517B"/>
                </a:solidFill>
                <a:latin typeface="Open Sans Bold"/>
              </a:rPr>
              <a:t>Proje Adı:  </a:t>
            </a:r>
            <a:r>
              <a:rPr lang="en-US" sz="5400" spc="-215">
                <a:solidFill>
                  <a:srgbClr val="D2584F"/>
                </a:solidFill>
                <a:latin typeface="Open Sans Bold"/>
              </a:rPr>
              <a:t>Balon Rehberim</a:t>
            </a:r>
          </a:p>
          <a:p>
            <a:pPr algn="l">
              <a:lnSpc>
                <a:spcPts val="6480"/>
              </a:lnSpc>
            </a:pPr>
            <a:r>
              <a:rPr lang="en-US" sz="5400" spc="-215">
                <a:solidFill>
                  <a:srgbClr val="02517B"/>
                </a:solidFill>
                <a:latin typeface="Open Sans Bold"/>
              </a:rPr>
              <a:t>Okul Adı:</a:t>
            </a:r>
            <a:r>
              <a:rPr lang="en-US" sz="5400" spc="-215">
                <a:solidFill>
                  <a:srgbClr val="E56809"/>
                </a:solidFill>
                <a:latin typeface="Open Sans Bold"/>
              </a:rPr>
              <a:t> </a:t>
            </a:r>
            <a:r>
              <a:rPr lang="en-US" sz="5400" spc="-215">
                <a:solidFill>
                  <a:srgbClr val="D2584F"/>
                </a:solidFill>
                <a:latin typeface="Open Sans Bold"/>
              </a:rPr>
              <a:t>İskenderun Teknik Üniversitesi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99171" y="1955322"/>
            <a:ext cx="13289657" cy="2481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99"/>
              </a:lnSpc>
              <a:spcBef>
                <a:spcPct val="0"/>
              </a:spcBef>
            </a:pPr>
            <a:r>
              <a:rPr lang="en-US" sz="7142">
                <a:solidFill>
                  <a:srgbClr val="02517B"/>
                </a:solidFill>
                <a:latin typeface="Open Sans Bold"/>
              </a:rPr>
              <a:t>TURİZM TEKNOLOJİLERİ YARIŞMASI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337" y="3574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6590" y="8046315"/>
            <a:ext cx="3167835" cy="22406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340641" y="473562"/>
            <a:ext cx="1580769" cy="18144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6590" y="473562"/>
            <a:ext cx="3042604" cy="21300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994389" y="8392566"/>
            <a:ext cx="2313948" cy="154818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93261" y="843494"/>
            <a:ext cx="14713850" cy="60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143">
                <a:solidFill>
                  <a:srgbClr val="2F5597"/>
                </a:solidFill>
                <a:latin typeface="Open Sans Bold"/>
              </a:rPr>
              <a:t>TURİZM TEKNOLOJİLERİ YARIŞMASI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21019" y="1734626"/>
            <a:ext cx="665833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D2584F"/>
                </a:solidFill>
                <a:latin typeface="Open Sans Bold"/>
              </a:rPr>
              <a:t>ROBOSHIFT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18162" y="4473970"/>
            <a:ext cx="318206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4AAD"/>
                </a:solidFill>
                <a:latin typeface="Open Sans Bold"/>
              </a:rPr>
              <a:t>Arif Alper AKSOY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76922" y="5039219"/>
            <a:ext cx="180177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D2584F"/>
                </a:solidFill>
                <a:latin typeface="Open Sans"/>
              </a:rPr>
              <a:t>Danışman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37747" y="4273251"/>
            <a:ext cx="330910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4AAD"/>
                </a:solidFill>
                <a:latin typeface="Open Sans Bold"/>
              </a:rPr>
              <a:t>Murat EMİROĞLU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14089" y="4893495"/>
            <a:ext cx="252829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D2584F"/>
                </a:solidFill>
                <a:latin typeface="Open Sans"/>
              </a:rPr>
              <a:t>Takım Kaptanı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54189" y="5542315"/>
            <a:ext cx="4525089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D2584F"/>
                </a:solidFill>
                <a:latin typeface="Open Sans"/>
              </a:rPr>
              <a:t>İskenderun Teknik Üniversitesi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D2584F"/>
                </a:solidFill>
                <a:latin typeface="Open Sans"/>
              </a:rPr>
              <a:t>Bilgisayar Mühendisliği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D2584F"/>
                </a:solidFill>
                <a:latin typeface="Open Sans"/>
              </a:rPr>
              <a:t>3.Sınıf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42849" y="4099831"/>
            <a:ext cx="456426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4AAD"/>
                </a:solidFill>
                <a:latin typeface="Open Sans Bold"/>
              </a:rPr>
              <a:t>Muhammed Can ÖZCAN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31077" y="4653551"/>
            <a:ext cx="338780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D2584F"/>
                </a:solidFill>
                <a:latin typeface="Open Sans"/>
              </a:rPr>
              <a:t>Yazılım ve kodlama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31554" y="5234576"/>
            <a:ext cx="3387328" cy="1765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D2584F"/>
                </a:solidFill>
                <a:latin typeface="Open Sans"/>
              </a:rPr>
              <a:t>Ahi </a:t>
            </a:r>
            <a:r>
              <a:rPr lang="en-US" sz="2499" dirty="0" err="1">
                <a:solidFill>
                  <a:srgbClr val="D2584F"/>
                </a:solidFill>
                <a:latin typeface="Open Sans"/>
              </a:rPr>
              <a:t>Evran</a:t>
            </a:r>
            <a:r>
              <a:rPr lang="en-US" sz="2499" dirty="0">
                <a:solidFill>
                  <a:srgbClr val="D2584F"/>
                </a:solidFill>
                <a:latin typeface="Open Sans"/>
              </a:rPr>
              <a:t> </a:t>
            </a:r>
            <a:r>
              <a:rPr lang="en-US" sz="2499" dirty="0" err="1">
                <a:solidFill>
                  <a:srgbClr val="D2584F"/>
                </a:solidFill>
                <a:latin typeface="Open Sans"/>
              </a:rPr>
              <a:t>Üniversitesi</a:t>
            </a:r>
            <a:endParaRPr lang="en-US" sz="2499" dirty="0">
              <a:solidFill>
                <a:srgbClr val="D2584F"/>
              </a:solidFill>
              <a:latin typeface="Open Sans"/>
            </a:endParaRPr>
          </a:p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D2584F"/>
                </a:solidFill>
                <a:latin typeface="Open Sans"/>
              </a:rPr>
              <a:t>Bilgisayar</a:t>
            </a:r>
            <a:r>
              <a:rPr lang="en-US" sz="2499" dirty="0">
                <a:solidFill>
                  <a:srgbClr val="D2584F"/>
                </a:solidFill>
                <a:latin typeface="Open Sans"/>
              </a:rPr>
              <a:t> </a:t>
            </a:r>
            <a:r>
              <a:rPr lang="en-US" sz="2499" dirty="0" err="1">
                <a:solidFill>
                  <a:srgbClr val="D2584F"/>
                </a:solidFill>
                <a:latin typeface="Open Sans"/>
              </a:rPr>
              <a:t>Mühendisliği</a:t>
            </a:r>
            <a:endParaRPr lang="en-US" sz="2499" dirty="0">
              <a:solidFill>
                <a:srgbClr val="D2584F"/>
              </a:solidFill>
              <a:latin typeface="Open Sans"/>
            </a:endParaRPr>
          </a:p>
          <a:p>
            <a:pPr algn="ctr">
              <a:lnSpc>
                <a:spcPts val="3499"/>
              </a:lnSpc>
            </a:pPr>
            <a:r>
              <a:rPr lang="tr-TR" sz="2499" dirty="0">
                <a:solidFill>
                  <a:srgbClr val="D2584F"/>
                </a:solidFill>
                <a:latin typeface="Open Sans"/>
              </a:rPr>
              <a:t>3</a:t>
            </a:r>
            <a:r>
              <a:rPr lang="en-US" sz="2499" dirty="0">
                <a:solidFill>
                  <a:srgbClr val="D2584F"/>
                </a:solidFill>
                <a:latin typeface="Open Sans"/>
              </a:rPr>
              <a:t>.</a:t>
            </a:r>
            <a:r>
              <a:rPr lang="en-US" sz="2499" dirty="0" err="1">
                <a:solidFill>
                  <a:srgbClr val="D2584F"/>
                </a:solidFill>
                <a:latin typeface="Open Sans"/>
              </a:rPr>
              <a:t>Sınıf</a:t>
            </a:r>
            <a:endParaRPr lang="en-US" sz="2499" dirty="0">
              <a:solidFill>
                <a:srgbClr val="D2584F"/>
              </a:solidFill>
              <a:latin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241525" y="7237342"/>
            <a:ext cx="449675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4AAD"/>
                </a:solidFill>
                <a:latin typeface="Open Sans Bold"/>
              </a:rPr>
              <a:t>Mehmet Baran TARKAN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54189" y="7791062"/>
            <a:ext cx="187142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D2584F"/>
                </a:solidFill>
                <a:latin typeface="Open Sans"/>
              </a:rPr>
              <a:t>Elektronik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51791" y="8372087"/>
            <a:ext cx="4525089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D2584F"/>
                </a:solidFill>
                <a:latin typeface="Open Sans"/>
              </a:rPr>
              <a:t>İskenderun Teknik Üniversitesi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D2584F"/>
                </a:solidFill>
                <a:latin typeface="Open Sans"/>
              </a:rPr>
              <a:t>Uçak Bakım Onarım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D2584F"/>
                </a:solidFill>
                <a:latin typeface="Open Sans"/>
              </a:rPr>
              <a:t>2.Sınıf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48146" y="7013505"/>
            <a:ext cx="356187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4AAD"/>
                </a:solidFill>
                <a:latin typeface="Open Sans Bold"/>
              </a:rPr>
              <a:t>Zeliha GÜNDOĞDU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17744" y="7567225"/>
            <a:ext cx="142267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D2584F"/>
                </a:solidFill>
                <a:latin typeface="Open Sans"/>
              </a:rPr>
              <a:t>Tasarım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69009" y="7987277"/>
            <a:ext cx="4525089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D2584F"/>
                </a:solidFill>
                <a:latin typeface="Open Sans"/>
              </a:rPr>
              <a:t>İskenderun Teknik Üniversitesi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D2584F"/>
                </a:solidFill>
                <a:latin typeface="Open Sans"/>
              </a:rPr>
              <a:t>MYO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D2584F"/>
                </a:solidFill>
                <a:latin typeface="Open Sans"/>
              </a:rPr>
              <a:t>Giyim Üretim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D2584F"/>
                </a:solidFill>
                <a:latin typeface="Open Sans"/>
              </a:rPr>
              <a:t>2.Sınıf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21019" y="3196396"/>
            <a:ext cx="6658333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56809"/>
                </a:solidFill>
                <a:latin typeface="DejaVu Serif Bold"/>
              </a:rPr>
              <a:t>2022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6590" y="8046315"/>
            <a:ext cx="3167835" cy="22406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340641" y="473562"/>
            <a:ext cx="1580769" cy="18144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6590" y="473562"/>
            <a:ext cx="3042604" cy="21300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994389" y="8392566"/>
            <a:ext cx="2313948" cy="154818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93261" y="843494"/>
            <a:ext cx="14713850" cy="60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143">
                <a:solidFill>
                  <a:srgbClr val="2F5597"/>
                </a:solidFill>
                <a:latin typeface="Open Sans Bold"/>
              </a:rPr>
              <a:t>TURİZM TEKNOLOJİLERİ YARIŞMASI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09194" y="5571329"/>
            <a:ext cx="11154840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spc="-159">
                <a:solidFill>
                  <a:srgbClr val="004AAD"/>
                </a:solidFill>
                <a:latin typeface="Open Sans"/>
              </a:rPr>
              <a:t>Gezi balonu turizmine değer katacak otonom rehber sistemi.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09194" y="3310102"/>
            <a:ext cx="6763464" cy="1394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8100">
                <a:solidFill>
                  <a:srgbClr val="41B8D5"/>
                </a:solidFill>
                <a:latin typeface="Open Sans Bold"/>
              </a:rPr>
              <a:t>Proje Tanımı: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337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6590" y="8046315"/>
            <a:ext cx="3167835" cy="22406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340641" y="473562"/>
            <a:ext cx="1580769" cy="18144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6590" y="473562"/>
            <a:ext cx="3042604" cy="21300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994389" y="8392566"/>
            <a:ext cx="2313948" cy="15481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541776" y="6451120"/>
            <a:ext cx="2452613" cy="319039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93261" y="843494"/>
            <a:ext cx="14713850" cy="60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143">
                <a:solidFill>
                  <a:srgbClr val="2F5597"/>
                </a:solidFill>
                <a:latin typeface="Open Sans Bold"/>
              </a:rPr>
              <a:t>TURİZM TEKNOLOJİLERİ YARIŞMASI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55582" y="4326176"/>
            <a:ext cx="10609494" cy="418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045" lvl="1" indent="-376523">
              <a:lnSpc>
                <a:spcPts val="4185"/>
              </a:lnSpc>
              <a:buFont typeface="Arial"/>
              <a:buChar char="•"/>
            </a:pPr>
            <a:r>
              <a:rPr lang="en-US" sz="3487" spc="-136">
                <a:solidFill>
                  <a:srgbClr val="004AAD"/>
                </a:solidFill>
                <a:latin typeface="Open Sans"/>
              </a:rPr>
              <a:t>Gezi balonlarının geleneksel yöntemlerle çalışmayı sürdürmesi</a:t>
            </a:r>
          </a:p>
          <a:p>
            <a:pPr marL="753045" lvl="1" indent="-376523" algn="l">
              <a:lnSpc>
                <a:spcPts val="4185"/>
              </a:lnSpc>
              <a:buFont typeface="Arial"/>
              <a:buChar char="•"/>
            </a:pPr>
            <a:endParaRPr lang="en-US" sz="3487" spc="-136">
              <a:solidFill>
                <a:srgbClr val="004AAD"/>
              </a:solidFill>
              <a:latin typeface="Open Sans"/>
            </a:endParaRPr>
          </a:p>
          <a:p>
            <a:pPr marL="753045" lvl="1" indent="-376523" algn="l">
              <a:lnSpc>
                <a:spcPts val="4185"/>
              </a:lnSpc>
              <a:buFont typeface="Arial"/>
              <a:buChar char="•"/>
            </a:pPr>
            <a:r>
              <a:rPr lang="en-US" sz="3487" spc="-136">
                <a:solidFill>
                  <a:srgbClr val="004AAD"/>
                </a:solidFill>
                <a:latin typeface="Open Sans"/>
              </a:rPr>
              <a:t>Balon kazaların sayılarının artmış olması</a:t>
            </a:r>
          </a:p>
          <a:p>
            <a:pPr algn="l">
              <a:lnSpc>
                <a:spcPts val="4185"/>
              </a:lnSpc>
            </a:pPr>
            <a:endParaRPr lang="en-US" sz="3487" spc="-136">
              <a:solidFill>
                <a:srgbClr val="004AAD"/>
              </a:solidFill>
              <a:latin typeface="Open Sans"/>
            </a:endParaRPr>
          </a:p>
          <a:p>
            <a:pPr marL="753045" lvl="1" indent="-376523" algn="l">
              <a:lnSpc>
                <a:spcPts val="4185"/>
              </a:lnSpc>
              <a:buFont typeface="Arial"/>
              <a:buChar char="•"/>
            </a:pPr>
            <a:r>
              <a:rPr lang="en-US" sz="3487" spc="-136">
                <a:solidFill>
                  <a:srgbClr val="004AAD"/>
                </a:solidFill>
                <a:latin typeface="Open Sans"/>
              </a:rPr>
              <a:t>Dezavantajlı gruplara özel turların yeterli olmaması</a:t>
            </a:r>
          </a:p>
          <a:p>
            <a:pPr algn="l">
              <a:lnSpc>
                <a:spcPts val="4185"/>
              </a:lnSpc>
            </a:pPr>
            <a:endParaRPr lang="en-US" sz="3487" spc="-136">
              <a:solidFill>
                <a:srgbClr val="004AAD"/>
              </a:solidFill>
              <a:latin typeface="Open Sans"/>
            </a:endParaRPr>
          </a:p>
          <a:p>
            <a:pPr marL="753045" lvl="1" indent="-376523" algn="l">
              <a:lnSpc>
                <a:spcPts val="4185"/>
              </a:lnSpc>
              <a:buFont typeface="Arial"/>
              <a:buChar char="•"/>
            </a:pPr>
            <a:r>
              <a:rPr lang="en-US" sz="3487" spc="-139">
                <a:solidFill>
                  <a:srgbClr val="004AAD"/>
                </a:solidFill>
                <a:latin typeface="Open Sans"/>
              </a:rPr>
              <a:t>Rehberlerin yeterli yetkinliğe sahip olmaması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441699"/>
            <a:ext cx="11154840" cy="1394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8100">
                <a:solidFill>
                  <a:srgbClr val="D2584F"/>
                </a:solidFill>
                <a:latin typeface="Open Sans Bold"/>
              </a:rPr>
              <a:t>Problem/Sorun: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6590" y="8046315"/>
            <a:ext cx="3167835" cy="22406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340641" y="473562"/>
            <a:ext cx="1580769" cy="18144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6590" y="473562"/>
            <a:ext cx="3042604" cy="21300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994389" y="8392566"/>
            <a:ext cx="2313948" cy="15481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476852" y="1558920"/>
            <a:ext cx="4666268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293054" y="5419494"/>
            <a:ext cx="2047587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639459" y="6423541"/>
            <a:ext cx="1503661" cy="21067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93261" y="843494"/>
            <a:ext cx="14713850" cy="60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143">
                <a:solidFill>
                  <a:srgbClr val="2F5597"/>
                </a:solidFill>
                <a:latin typeface="Open Sans Bold"/>
              </a:rPr>
              <a:t>TURİZM TEKNOLOJİLERİ YARIŞMASI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96085" y="4093420"/>
            <a:ext cx="7260486" cy="4763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2"/>
              </a:lnSpc>
            </a:pPr>
            <a:r>
              <a:rPr lang="en-US" sz="3493" spc="-136">
                <a:solidFill>
                  <a:srgbClr val="004AAD"/>
                </a:solidFill>
                <a:latin typeface="Open Sans"/>
              </a:rPr>
              <a:t>Kiralanarak hizmete giren ziyaretçiye</a:t>
            </a:r>
          </a:p>
          <a:p>
            <a:pPr>
              <a:lnSpc>
                <a:spcPts val="4192"/>
              </a:lnSpc>
            </a:pPr>
            <a:r>
              <a:rPr lang="en-US" sz="3493" spc="-136">
                <a:solidFill>
                  <a:srgbClr val="004AAD"/>
                </a:solidFill>
                <a:latin typeface="Open Sans"/>
              </a:rPr>
              <a:t>özel rehber sistemi</a:t>
            </a:r>
          </a:p>
          <a:p>
            <a:pPr>
              <a:lnSpc>
                <a:spcPts val="4192"/>
              </a:lnSpc>
            </a:pPr>
            <a:endParaRPr lang="en-US" sz="3493" spc="-136">
              <a:solidFill>
                <a:srgbClr val="004AAD"/>
              </a:solidFill>
              <a:latin typeface="Open Sans"/>
            </a:endParaRPr>
          </a:p>
          <a:p>
            <a:pPr>
              <a:lnSpc>
                <a:spcPts val="4192"/>
              </a:lnSpc>
            </a:pPr>
            <a:r>
              <a:rPr lang="en-US" sz="3493" spc="-136">
                <a:solidFill>
                  <a:srgbClr val="004AAD"/>
                </a:solidFill>
                <a:latin typeface="Open Sans"/>
              </a:rPr>
              <a:t>Dil ve yaş seçme özelliği</a:t>
            </a:r>
          </a:p>
          <a:p>
            <a:pPr>
              <a:lnSpc>
                <a:spcPts val="4192"/>
              </a:lnSpc>
            </a:pPr>
            <a:endParaRPr lang="en-US" sz="3493" spc="-136">
              <a:solidFill>
                <a:srgbClr val="004AAD"/>
              </a:solidFill>
              <a:latin typeface="Open Sans"/>
            </a:endParaRPr>
          </a:p>
          <a:p>
            <a:pPr>
              <a:lnSpc>
                <a:spcPts val="4192"/>
              </a:lnSpc>
            </a:pPr>
            <a:r>
              <a:rPr lang="en-US" sz="3493" spc="-136">
                <a:solidFill>
                  <a:srgbClr val="004AAD"/>
                </a:solidFill>
                <a:latin typeface="Open Sans"/>
              </a:rPr>
              <a:t>Mobil cihazlardan erişim</a:t>
            </a:r>
          </a:p>
          <a:p>
            <a:pPr>
              <a:lnSpc>
                <a:spcPts val="4192"/>
              </a:lnSpc>
            </a:pPr>
            <a:endParaRPr lang="en-US" sz="3493" spc="-136">
              <a:solidFill>
                <a:srgbClr val="004AAD"/>
              </a:solidFill>
              <a:latin typeface="Open Sans"/>
            </a:endParaRPr>
          </a:p>
          <a:p>
            <a:pPr>
              <a:lnSpc>
                <a:spcPts val="4192"/>
              </a:lnSpc>
            </a:pPr>
            <a:r>
              <a:rPr lang="en-US" sz="3493" spc="-136">
                <a:solidFill>
                  <a:srgbClr val="004AAD"/>
                </a:solidFill>
                <a:latin typeface="Open Sans"/>
              </a:rPr>
              <a:t>Otonom sürüş güvenliği</a:t>
            </a:r>
          </a:p>
          <a:p>
            <a:pPr algn="l">
              <a:lnSpc>
                <a:spcPts val="4192"/>
              </a:lnSpc>
            </a:pPr>
            <a:endParaRPr lang="en-US" sz="3493" spc="-136">
              <a:solidFill>
                <a:srgbClr val="004AAD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92348" y="2725160"/>
            <a:ext cx="3884153" cy="1113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4"/>
              </a:lnSpc>
            </a:pPr>
            <a:r>
              <a:rPr lang="en-US" sz="6503">
                <a:solidFill>
                  <a:srgbClr val="D2584F"/>
                </a:solidFill>
                <a:latin typeface="Open Sans Bold"/>
              </a:rPr>
              <a:t>Çözüm: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6590" y="8046315"/>
            <a:ext cx="3167835" cy="22406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340641" y="473562"/>
            <a:ext cx="1580769" cy="18144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6590" y="473562"/>
            <a:ext cx="3042604" cy="21300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994389" y="8392566"/>
            <a:ext cx="2313948" cy="15481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673208" y="5472188"/>
            <a:ext cx="4105102" cy="27401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986136" y="5873855"/>
            <a:ext cx="1479246" cy="193682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2655093" y="1538593"/>
            <a:ext cx="3644098" cy="335257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93261" y="843494"/>
            <a:ext cx="14713850" cy="60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143">
                <a:solidFill>
                  <a:srgbClr val="2F5597"/>
                </a:solidFill>
                <a:latin typeface="Open Sans Bold"/>
              </a:rPr>
              <a:t>TURİZM TEKNOLOJİLERİ YARIŞMASI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87892" y="4107068"/>
            <a:ext cx="11154840" cy="410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spc="-105">
                <a:solidFill>
                  <a:srgbClr val="004AAD"/>
                </a:solidFill>
                <a:latin typeface="Open Sans"/>
              </a:rPr>
              <a:t>Ekran üzerinden yapılacak tercihler ile daha kaliteli bir tur seyri</a:t>
            </a:r>
          </a:p>
          <a:p>
            <a:pPr>
              <a:lnSpc>
                <a:spcPts val="3240"/>
              </a:lnSpc>
            </a:pPr>
            <a:endParaRPr lang="en-US" sz="2700" spc="-105">
              <a:solidFill>
                <a:srgbClr val="004AAD"/>
              </a:solidFill>
              <a:latin typeface="Open Sans"/>
            </a:endParaRPr>
          </a:p>
          <a:p>
            <a:pPr>
              <a:lnSpc>
                <a:spcPts val="3240"/>
              </a:lnSpc>
            </a:pPr>
            <a:r>
              <a:rPr lang="en-US" sz="2700" spc="-105">
                <a:solidFill>
                  <a:srgbClr val="004AAD"/>
                </a:solidFill>
                <a:latin typeface="Open Sans"/>
              </a:rPr>
              <a:t>Geleneksel tasarımla teknolojiyi harmanlayarak sentez bir tasarımın olması</a:t>
            </a:r>
          </a:p>
          <a:p>
            <a:pPr>
              <a:lnSpc>
                <a:spcPts val="3240"/>
              </a:lnSpc>
            </a:pPr>
            <a:endParaRPr lang="en-US" sz="2700" spc="-105">
              <a:solidFill>
                <a:srgbClr val="004AAD"/>
              </a:solidFill>
              <a:latin typeface="Open Sans"/>
            </a:endParaRPr>
          </a:p>
          <a:p>
            <a:pPr>
              <a:lnSpc>
                <a:spcPts val="3240"/>
              </a:lnSpc>
            </a:pPr>
            <a:r>
              <a:rPr lang="en-US" sz="2700" spc="-105">
                <a:solidFill>
                  <a:srgbClr val="004AAD"/>
                </a:solidFill>
                <a:latin typeface="Open Sans"/>
              </a:rPr>
              <a:t>Projede kullanılan diyalog uygulaması sayesinde ziyaretçiler ile iletişime geçilebilecek.</a:t>
            </a:r>
          </a:p>
          <a:p>
            <a:pPr>
              <a:lnSpc>
                <a:spcPts val="3240"/>
              </a:lnSpc>
            </a:pPr>
            <a:endParaRPr lang="en-US" sz="2700" spc="-105">
              <a:solidFill>
                <a:srgbClr val="004AAD"/>
              </a:solidFill>
              <a:latin typeface="Open Sans"/>
            </a:endParaRPr>
          </a:p>
          <a:p>
            <a:pPr>
              <a:lnSpc>
                <a:spcPts val="3240"/>
              </a:lnSpc>
            </a:pPr>
            <a:r>
              <a:rPr lang="en-US" sz="2700" spc="-105">
                <a:solidFill>
                  <a:srgbClr val="004AAD"/>
                </a:solidFill>
                <a:latin typeface="Open Sans"/>
              </a:rPr>
              <a:t>Uydudan ve sensörlerden alınan verilerin işlenmesi ile daha güvenli bir tur sunulacak</a:t>
            </a:r>
          </a:p>
          <a:p>
            <a:pPr algn="l">
              <a:lnSpc>
                <a:spcPts val="3240"/>
              </a:lnSpc>
            </a:pPr>
            <a:endParaRPr lang="en-US" sz="2700" spc="-105">
              <a:solidFill>
                <a:srgbClr val="004AAD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09194" y="2294750"/>
            <a:ext cx="523012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D2584F"/>
                </a:solidFill>
                <a:latin typeface="Open Sans Bold"/>
              </a:rPr>
              <a:t>Yöntem: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6590" y="8046315"/>
            <a:ext cx="3167835" cy="22406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340641" y="473562"/>
            <a:ext cx="1580769" cy="18144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6590" y="473562"/>
            <a:ext cx="3042604" cy="21300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994389" y="8392566"/>
            <a:ext cx="2313948" cy="15481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730475" y="2288041"/>
            <a:ext cx="3528825" cy="352882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798099" y="6272821"/>
            <a:ext cx="3196290" cy="32524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93261" y="843494"/>
            <a:ext cx="14713850" cy="60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143">
                <a:solidFill>
                  <a:srgbClr val="2F5597"/>
                </a:solidFill>
                <a:latin typeface="Open Sans Bold"/>
              </a:rPr>
              <a:t>TURİZM TEKNOLOJİLERİ YARIŞMASI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93261" y="3934866"/>
            <a:ext cx="12014959" cy="346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2"/>
              </a:lnSpc>
            </a:pPr>
            <a:r>
              <a:rPr lang="en-US" sz="3276" spc="-127">
                <a:solidFill>
                  <a:srgbClr val="004AAD"/>
                </a:solidFill>
                <a:latin typeface="Open Sans"/>
              </a:rPr>
              <a:t>Yeni bir teknoloji olması nedeniyle öncü niteliği taşıyor.</a:t>
            </a:r>
          </a:p>
          <a:p>
            <a:pPr>
              <a:lnSpc>
                <a:spcPts val="3932"/>
              </a:lnSpc>
            </a:pPr>
            <a:endParaRPr lang="en-US" sz="3276" spc="-127">
              <a:solidFill>
                <a:srgbClr val="004AAD"/>
              </a:solidFill>
              <a:latin typeface="Open Sans"/>
            </a:endParaRPr>
          </a:p>
          <a:p>
            <a:pPr>
              <a:lnSpc>
                <a:spcPts val="3932"/>
              </a:lnSpc>
            </a:pPr>
            <a:r>
              <a:rPr lang="en-US" sz="3276" spc="-127">
                <a:solidFill>
                  <a:srgbClr val="004AAD"/>
                </a:solidFill>
                <a:latin typeface="Open Sans"/>
              </a:rPr>
              <a:t>Gezi balonları için özelleştirilmiştir.</a:t>
            </a:r>
          </a:p>
          <a:p>
            <a:pPr>
              <a:lnSpc>
                <a:spcPts val="3932"/>
              </a:lnSpc>
            </a:pPr>
            <a:endParaRPr lang="en-US" sz="3276" spc="-127">
              <a:solidFill>
                <a:srgbClr val="004AAD"/>
              </a:solidFill>
              <a:latin typeface="Open Sans"/>
            </a:endParaRPr>
          </a:p>
          <a:p>
            <a:pPr>
              <a:lnSpc>
                <a:spcPts val="3932"/>
              </a:lnSpc>
            </a:pPr>
            <a:r>
              <a:rPr lang="en-US" sz="3276" spc="-127">
                <a:solidFill>
                  <a:srgbClr val="004AAD"/>
                </a:solidFill>
                <a:latin typeface="Open Sans"/>
              </a:rPr>
              <a:t>Web site ve mobilden erişim ile alanında tek olacaktır.</a:t>
            </a:r>
          </a:p>
          <a:p>
            <a:pPr>
              <a:lnSpc>
                <a:spcPts val="3932"/>
              </a:lnSpc>
            </a:pPr>
            <a:endParaRPr lang="en-US" sz="3276" spc="-127">
              <a:solidFill>
                <a:srgbClr val="004AAD"/>
              </a:solidFill>
              <a:latin typeface="Open Sans"/>
            </a:endParaRPr>
          </a:p>
          <a:p>
            <a:pPr algn="l">
              <a:lnSpc>
                <a:spcPts val="3932"/>
              </a:lnSpc>
            </a:pPr>
            <a:r>
              <a:rPr lang="en-US" sz="3276" spc="-130">
                <a:solidFill>
                  <a:srgbClr val="004AAD"/>
                </a:solidFill>
                <a:latin typeface="Open Sans"/>
              </a:rPr>
              <a:t>Yazılımın yerli olması da projemize değer katacaktır.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479799"/>
            <a:ext cx="9019065" cy="1120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8"/>
              </a:lnSpc>
            </a:pPr>
            <a:r>
              <a:rPr lang="en-US" sz="6549">
                <a:solidFill>
                  <a:srgbClr val="D2584F"/>
                </a:solidFill>
                <a:latin typeface="Open Sans Bold"/>
              </a:rPr>
              <a:t>Yenilikçi Yönü: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6590" y="8046315"/>
            <a:ext cx="3167835" cy="22406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340641" y="473562"/>
            <a:ext cx="1580769" cy="18144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6590" y="473562"/>
            <a:ext cx="3042604" cy="21300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994389" y="8392566"/>
            <a:ext cx="2313948" cy="15481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316592" y="1538593"/>
            <a:ext cx="6472505" cy="826754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93261" y="843494"/>
            <a:ext cx="14713850" cy="60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143">
                <a:solidFill>
                  <a:srgbClr val="2F5597"/>
                </a:solidFill>
                <a:latin typeface="Open Sans Bold"/>
              </a:rPr>
              <a:t>TURİZM TEKNOLOJİLERİ YARIŞMASI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3660" y="3916546"/>
            <a:ext cx="6640461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spc="-124">
                <a:solidFill>
                  <a:srgbClr val="004AAD"/>
                </a:solidFill>
                <a:latin typeface="Open Sans"/>
              </a:rPr>
              <a:t>Projemiz her kesimden turiste hitap etmektedir.</a:t>
            </a:r>
          </a:p>
          <a:p>
            <a:pPr>
              <a:lnSpc>
                <a:spcPts val="3839"/>
              </a:lnSpc>
            </a:pPr>
            <a:endParaRPr lang="en-US" sz="3199" spc="-124">
              <a:solidFill>
                <a:srgbClr val="004AAD"/>
              </a:solidFill>
              <a:latin typeface="Open Sans"/>
            </a:endParaRPr>
          </a:p>
          <a:p>
            <a:pPr>
              <a:lnSpc>
                <a:spcPts val="3839"/>
              </a:lnSpc>
            </a:pPr>
            <a:r>
              <a:rPr lang="en-US" sz="3199" spc="-124">
                <a:solidFill>
                  <a:srgbClr val="004AAD"/>
                </a:solidFill>
                <a:latin typeface="Open Sans"/>
              </a:rPr>
              <a:t>Balon turlarına 2014 yılında 434 bin 639, 2015'te 498 bin 812, 2016'da 250 bin, 2017'de 329 bin 390, 2018'de ise 537 bin 500 yerli ve yabancı turist katılmıştı.</a:t>
            </a:r>
          </a:p>
          <a:p>
            <a:pPr>
              <a:lnSpc>
                <a:spcPts val="3839"/>
              </a:lnSpc>
            </a:pPr>
            <a:endParaRPr lang="en-US" sz="3199" spc="-124">
              <a:solidFill>
                <a:srgbClr val="004AAD"/>
              </a:solidFill>
              <a:latin typeface="Open Sans"/>
            </a:endParaRPr>
          </a:p>
          <a:p>
            <a:pPr algn="l">
              <a:lnSpc>
                <a:spcPts val="3839"/>
              </a:lnSpc>
            </a:pPr>
            <a:endParaRPr lang="en-US" sz="3199" spc="-124">
              <a:solidFill>
                <a:srgbClr val="004AAD"/>
              </a:solidFill>
              <a:latin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73660" y="2772145"/>
            <a:ext cx="4787585" cy="87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6"/>
              </a:lnSpc>
            </a:pPr>
            <a:r>
              <a:rPr lang="en-US" sz="5040">
                <a:solidFill>
                  <a:srgbClr val="D2584F"/>
                </a:solidFill>
                <a:latin typeface="Open Sans Bold"/>
              </a:rPr>
              <a:t>Hedef Kitle: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</Words>
  <Application>Microsoft Office PowerPoint</Application>
  <PresentationFormat>Özel</PresentationFormat>
  <Paragraphs>78</Paragraphs>
  <Slides>11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7" baseType="lpstr">
      <vt:lpstr>Open Sans Bold</vt:lpstr>
      <vt:lpstr>Open Sans</vt:lpstr>
      <vt:lpstr>Arial</vt:lpstr>
      <vt:lpstr>DejaVu Serif Bold</vt:lpstr>
      <vt:lpstr>Calibri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BALON REHBERİM JÜRİ</dc:title>
  <cp:lastModifiedBy>muhammedcan özcan</cp:lastModifiedBy>
  <cp:revision>2</cp:revision>
  <dcterms:created xsi:type="dcterms:W3CDTF">2006-08-16T00:00:00Z</dcterms:created>
  <dcterms:modified xsi:type="dcterms:W3CDTF">2023-05-09T13:38:03Z</dcterms:modified>
  <dc:identifier>DAFhPTFpRh4</dc:identifier>
</cp:coreProperties>
</file>